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314" r:id="rId4"/>
    <p:sldId id="290" r:id="rId5"/>
    <p:sldId id="301" r:id="rId6"/>
    <p:sldId id="302" r:id="rId7"/>
    <p:sldId id="330" r:id="rId8"/>
    <p:sldId id="303" r:id="rId9"/>
    <p:sldId id="331" r:id="rId10"/>
    <p:sldId id="304" r:id="rId11"/>
    <p:sldId id="332" r:id="rId12"/>
    <p:sldId id="333" r:id="rId13"/>
    <p:sldId id="334" r:id="rId14"/>
    <p:sldId id="335" r:id="rId15"/>
    <p:sldId id="336" r:id="rId16"/>
    <p:sldId id="338" r:id="rId17"/>
    <p:sldId id="337" r:id="rId18"/>
    <p:sldId id="315" r:id="rId19"/>
    <p:sldId id="339" r:id="rId20"/>
    <p:sldId id="340" r:id="rId21"/>
    <p:sldId id="316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262" r:id="rId34"/>
  </p:sldIdLst>
  <p:sldSz cx="12192000" cy="6858000"/>
  <p:notesSz cx="6858000" cy="9144000"/>
  <p:embeddedFontLst>
    <p:embeddedFont>
      <p:font typeface="Clash Display" panose="020B0604020202020204" charset="0"/>
      <p:regular r:id="rId36"/>
      <p:bold r:id="rId37"/>
    </p:embeddedFont>
    <p:embeddedFont>
      <p:font typeface="Clash Display Medium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F34"/>
    <a:srgbClr val="4FB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3"/>
    <p:restoredTop sz="86404"/>
  </p:normalViewPr>
  <p:slideViewPr>
    <p:cSldViewPr snapToGrid="0">
      <p:cViewPr varScale="1">
        <p:scale>
          <a:sx n="72" d="100"/>
          <a:sy n="72" d="100"/>
        </p:scale>
        <p:origin x="20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3D5C-94B4-8240-A09B-0F3DC9CAF279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EDD7C-BBA9-784C-9AEE-51BD3227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2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9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6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34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5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0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98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2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2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6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38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8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26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66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1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79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26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11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87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40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9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7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Accrual-basis accounting is required by generally accepted accounting principles (GAAP). </a:t>
            </a:r>
          </a:p>
          <a:p>
            <a:r>
              <a:rPr lang="en-US" dirty="0"/>
              <a:t>Individuals and some small companies, however, do use cash-basis accounting. </a:t>
            </a:r>
          </a:p>
          <a:p>
            <a:r>
              <a:rPr lang="en-US" dirty="0"/>
              <a:t>The cash basis is justified for small businesses because they often have few receivables and payables. Medium and large companies use accrual-basis accounting.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2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4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7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7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1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emf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3BC-D9DD-F194-4FD4-35CE14FFE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EB1E5-2281-8556-6D31-817F9DDCC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1C38A-1BEF-01F2-8CB2-B89281FE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0691-3DE6-D50F-D667-4794B3BC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F150-D320-57C3-AAFC-EA5F1AF9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3D1-80CC-E24C-958D-0682491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AFB-5120-EDAB-4F6D-6AB86CA8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5AAE-59D1-4C1A-E883-C935878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0693-8F55-1979-D6E6-646E30AB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8A95-7F23-FD5A-4C6A-CB6BAD6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DACBB-E331-C796-4491-A9481F5E4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E35-9B8C-4DAA-A735-86BBF74C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F6CE-7599-F176-2E29-273D01FC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37DA-4C58-32EE-130C-BEA5FE0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4608-9256-DC1C-75F8-BC55DFB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Navy background">
            <a:extLst>
              <a:ext uri="{FF2B5EF4-FFF2-40B4-BE49-F238E27FC236}">
                <a16:creationId xmlns:a16="http://schemas.microsoft.com/office/drawing/2014/main" id="{9AF39860-C200-4C43-9D56-54065D20D1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logo">
            <a:extLst>
              <a:ext uri="{FF2B5EF4-FFF2-40B4-BE49-F238E27FC236}">
                <a16:creationId xmlns:a16="http://schemas.microsoft.com/office/drawing/2014/main" id="{06C7CC69-DE37-3743-A0A5-A0723D18CF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9" name="Picture 8" descr="A black and orange rectangle">
            <a:extLst>
              <a:ext uri="{FF2B5EF4-FFF2-40B4-BE49-F238E27FC236}">
                <a16:creationId xmlns:a16="http://schemas.microsoft.com/office/drawing/2014/main" id="{9C4A6220-FD5D-7A4F-809B-EABEEAF075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778" y="1906224"/>
            <a:ext cx="6897511" cy="4974353"/>
          </a:xfrm>
          <a:prstGeom prst="rect">
            <a:avLst/>
          </a:prstGeom>
        </p:spPr>
      </p:pic>
      <p:pic>
        <p:nvPicPr>
          <p:cNvPr id="10" name="Picture 9" descr="Two women holding books and smiling">
            <a:extLst>
              <a:ext uri="{FF2B5EF4-FFF2-40B4-BE49-F238E27FC236}">
                <a16:creationId xmlns:a16="http://schemas.microsoft.com/office/drawing/2014/main" id="{BE99B41F-51A0-B544-92E0-9D4F9903C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210" t="7845" r="12039"/>
          <a:stretch/>
        </p:blipFill>
        <p:spPr>
          <a:xfrm>
            <a:off x="5673415" y="1490133"/>
            <a:ext cx="6360541" cy="53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1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al Background" descr="Teal Background">
            <a:extLst>
              <a:ext uri="{FF2B5EF4-FFF2-40B4-BE49-F238E27FC236}">
                <a16:creationId xmlns:a16="http://schemas.microsoft.com/office/drawing/2014/main" id="{D8FA54EC-FE8E-9642-9231-6E7B5DC39F2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C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orange hexagon">
            <a:extLst>
              <a:ext uri="{FF2B5EF4-FFF2-40B4-BE49-F238E27FC236}">
                <a16:creationId xmlns:a16="http://schemas.microsoft.com/office/drawing/2014/main" id="{52A588C0-5B62-3A49-BCCD-7F45CF65CC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0215" y="0"/>
            <a:ext cx="3711785" cy="4961419"/>
          </a:xfrm>
          <a:prstGeom prst="rect">
            <a:avLst/>
          </a:prstGeom>
        </p:spPr>
      </p:pic>
      <p:pic>
        <p:nvPicPr>
          <p:cNvPr id="9" name="Navy Shape Logo" descr="Navy building shape holder">
            <a:extLst>
              <a:ext uri="{FF2B5EF4-FFF2-40B4-BE49-F238E27FC236}">
                <a16:creationId xmlns:a16="http://schemas.microsoft.com/office/drawing/2014/main" id="{6E5DC623-2D75-DA41-8764-19A33F5C44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6196" y="2364213"/>
            <a:ext cx="5835804" cy="4505361"/>
          </a:xfrm>
          <a:prstGeom prst="rect">
            <a:avLst/>
          </a:prstGeom>
        </p:spPr>
      </p:pic>
      <p:pic>
        <p:nvPicPr>
          <p:cNvPr id="10" name="White Large Logo" descr="White Wrexham University logo">
            <a:extLst>
              <a:ext uri="{FF2B5EF4-FFF2-40B4-BE49-F238E27FC236}">
                <a16:creationId xmlns:a16="http://schemas.microsoft.com/office/drawing/2014/main" id="{A91A931C-F45F-6648-B389-6C81D4D3CE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  <p:pic>
        <p:nvPicPr>
          <p:cNvPr id="11" name="Picture 10" descr="Orange tower 1">
            <a:extLst>
              <a:ext uri="{FF2B5EF4-FFF2-40B4-BE49-F238E27FC236}">
                <a16:creationId xmlns:a16="http://schemas.microsoft.com/office/drawing/2014/main" id="{10B5662B-03E8-C846-AD90-2CA63E0B09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49" y="661053"/>
            <a:ext cx="685519" cy="62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3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vy Background" descr="Navy Background">
            <a:extLst>
              <a:ext uri="{FF2B5EF4-FFF2-40B4-BE49-F238E27FC236}">
                <a16:creationId xmlns:a16="http://schemas.microsoft.com/office/drawing/2014/main" id="{F4E306C3-24B4-9B40-AB91-BB958E3130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orange hexagon">
            <a:extLst>
              <a:ext uri="{FF2B5EF4-FFF2-40B4-BE49-F238E27FC236}">
                <a16:creationId xmlns:a16="http://schemas.microsoft.com/office/drawing/2014/main" id="{7CC9AE29-AF27-204E-8A3F-61F93AABAF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1790" y="0"/>
            <a:ext cx="3711785" cy="4961419"/>
          </a:xfrm>
          <a:prstGeom prst="rect">
            <a:avLst/>
          </a:prstGeom>
        </p:spPr>
      </p:pic>
      <p:pic>
        <p:nvPicPr>
          <p:cNvPr id="9" name="Shape Shape Logo" descr="Teal building shape holder">
            <a:extLst>
              <a:ext uri="{FF2B5EF4-FFF2-40B4-BE49-F238E27FC236}">
                <a16:creationId xmlns:a16="http://schemas.microsoft.com/office/drawing/2014/main" id="{11CDAD61-94AA-2845-8841-853658B54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5265" y="2364213"/>
            <a:ext cx="5838310" cy="4505362"/>
          </a:xfrm>
          <a:prstGeom prst="rect">
            <a:avLst/>
          </a:prstGeom>
        </p:spPr>
      </p:pic>
      <p:pic>
        <p:nvPicPr>
          <p:cNvPr id="10" name="White Logo Large" descr="White Wrexham University logo">
            <a:extLst>
              <a:ext uri="{FF2B5EF4-FFF2-40B4-BE49-F238E27FC236}">
                <a16:creationId xmlns:a16="http://schemas.microsoft.com/office/drawing/2014/main" id="{51D0E60D-1B2F-3545-833E-0A0862401F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1990" y="4978366"/>
            <a:ext cx="4084539" cy="902972"/>
          </a:xfrm>
          <a:prstGeom prst="rect">
            <a:avLst/>
          </a:prstGeom>
        </p:spPr>
      </p:pic>
      <p:pic>
        <p:nvPicPr>
          <p:cNvPr id="11" name="Picture 10" descr="Orange tower 2">
            <a:extLst>
              <a:ext uri="{FF2B5EF4-FFF2-40B4-BE49-F238E27FC236}">
                <a16:creationId xmlns:a16="http://schemas.microsoft.com/office/drawing/2014/main" id="{C4D4FF95-4DAC-A448-A490-D9E8CC60FD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49" y="672628"/>
            <a:ext cx="685519" cy="62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86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Navy background">
            <a:extLst>
              <a:ext uri="{FF2B5EF4-FFF2-40B4-BE49-F238E27FC236}">
                <a16:creationId xmlns:a16="http://schemas.microsoft.com/office/drawing/2014/main" id="{9AF39860-C200-4C43-9D56-54065D20D1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logo">
            <a:extLst>
              <a:ext uri="{FF2B5EF4-FFF2-40B4-BE49-F238E27FC236}">
                <a16:creationId xmlns:a16="http://schemas.microsoft.com/office/drawing/2014/main" id="{06C7CC69-DE37-3743-A0A5-A0723D18CF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9" name="Picture 8" descr="A black and orange rectangle">
            <a:extLst>
              <a:ext uri="{FF2B5EF4-FFF2-40B4-BE49-F238E27FC236}">
                <a16:creationId xmlns:a16="http://schemas.microsoft.com/office/drawing/2014/main" id="{9C4A6220-FD5D-7A4F-809B-EABEEAF075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778" y="1906224"/>
            <a:ext cx="6897511" cy="4974353"/>
          </a:xfrm>
          <a:prstGeom prst="rect">
            <a:avLst/>
          </a:prstGeom>
        </p:spPr>
      </p:pic>
      <p:pic>
        <p:nvPicPr>
          <p:cNvPr id="10" name="Picture 9" descr="Two women holding books and smiling">
            <a:extLst>
              <a:ext uri="{FF2B5EF4-FFF2-40B4-BE49-F238E27FC236}">
                <a16:creationId xmlns:a16="http://schemas.microsoft.com/office/drawing/2014/main" id="{BE99B41F-51A0-B544-92E0-9D4F9903C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210" t="7845" r="12039"/>
          <a:stretch/>
        </p:blipFill>
        <p:spPr>
          <a:xfrm>
            <a:off x="5673415" y="1490133"/>
            <a:ext cx="6360541" cy="53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27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vy BG Rectangle" descr="Navy BG Holder">
            <a:extLst>
              <a:ext uri="{FF2B5EF4-FFF2-40B4-BE49-F238E27FC236}">
                <a16:creationId xmlns:a16="http://schemas.microsoft.com/office/drawing/2014/main" id="{4DB4B7C5-B99F-0C4B-8A87-9FDA71DE65D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4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Small White Logo" descr="Small WU logo">
            <a:extLst>
              <a:ext uri="{FF2B5EF4-FFF2-40B4-BE49-F238E27FC236}">
                <a16:creationId xmlns:a16="http://schemas.microsoft.com/office/drawing/2014/main" id="{83AE42BA-D910-F048-9EC3-5ABEC45B5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811" y="510037"/>
            <a:ext cx="1801495" cy="3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03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uilding">
            <a:extLst>
              <a:ext uri="{FF2B5EF4-FFF2-40B4-BE49-F238E27FC236}">
                <a16:creationId xmlns:a16="http://schemas.microsoft.com/office/drawing/2014/main" id="{6732B689-8B1F-2144-A5A3-91C49EB69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ackground Teal Shape" descr="Teal Shape">
            <a:extLst>
              <a:ext uri="{FF2B5EF4-FFF2-40B4-BE49-F238E27FC236}">
                <a16:creationId xmlns:a16="http://schemas.microsoft.com/office/drawing/2014/main" id="{01E83C24-FB86-9F47-BC09-F2006A2EA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5788" b="33210"/>
          <a:stretch/>
        </p:blipFill>
        <p:spPr>
          <a:xfrm>
            <a:off x="5053754" y="433577"/>
            <a:ext cx="7138246" cy="6424422"/>
          </a:xfrm>
          <a:prstGeom prst="rect">
            <a:avLst/>
          </a:prstGeom>
        </p:spPr>
      </p:pic>
      <p:pic>
        <p:nvPicPr>
          <p:cNvPr id="12" name="Picture 11" descr="Short tower 2">
            <a:extLst>
              <a:ext uri="{FF2B5EF4-FFF2-40B4-BE49-F238E27FC236}">
                <a16:creationId xmlns:a16="http://schemas.microsoft.com/office/drawing/2014/main" id="{3FDC2C9F-1814-AE40-8842-552D53C15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-1142" b="69559"/>
          <a:stretch/>
        </p:blipFill>
        <p:spPr>
          <a:xfrm>
            <a:off x="11082732" y="5363376"/>
            <a:ext cx="548323" cy="1494624"/>
          </a:xfrm>
          <a:prstGeom prst="rect">
            <a:avLst/>
          </a:prstGeom>
        </p:spPr>
      </p:pic>
      <p:pic>
        <p:nvPicPr>
          <p:cNvPr id="13" name="Small White Logo" descr="Small WU logo">
            <a:extLst>
              <a:ext uri="{FF2B5EF4-FFF2-40B4-BE49-F238E27FC236}">
                <a16:creationId xmlns:a16="http://schemas.microsoft.com/office/drawing/2014/main" id="{E573789D-09BD-E949-8476-701D32B8A8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4811" y="518092"/>
            <a:ext cx="1801495" cy="3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10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vy Background" descr="Navy Background">
            <a:extLst>
              <a:ext uri="{FF2B5EF4-FFF2-40B4-BE49-F238E27FC236}">
                <a16:creationId xmlns:a16="http://schemas.microsoft.com/office/drawing/2014/main" id="{5899574D-6869-094E-9ECF-D99B08B6DB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mall White Logo" descr="Small WU logo">
            <a:extLst>
              <a:ext uri="{FF2B5EF4-FFF2-40B4-BE49-F238E27FC236}">
                <a16:creationId xmlns:a16="http://schemas.microsoft.com/office/drawing/2014/main" id="{FC8D5F17-C7D6-CB4B-920D-D779790ED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811" y="518092"/>
            <a:ext cx="1801495" cy="397654"/>
          </a:xfrm>
          <a:prstGeom prst="rect">
            <a:avLst/>
          </a:prstGeom>
        </p:spPr>
      </p:pic>
      <p:pic>
        <p:nvPicPr>
          <p:cNvPr id="8" name="Picture 7" descr="A colorful rectangular shapes on a black background">
            <a:extLst>
              <a:ext uri="{FF2B5EF4-FFF2-40B4-BE49-F238E27FC236}">
                <a16:creationId xmlns:a16="http://schemas.microsoft.com/office/drawing/2014/main" id="{E8A614FA-423D-CB45-8789-D7DF73A769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513857"/>
            <a:ext cx="3877239" cy="43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5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vy Footer Strip" descr="Footer navy">
            <a:extLst>
              <a:ext uri="{FF2B5EF4-FFF2-40B4-BE49-F238E27FC236}">
                <a16:creationId xmlns:a16="http://schemas.microsoft.com/office/drawing/2014/main" id="{16FA2BB5-2F09-9743-8EA8-B99FB55C58F9}"/>
              </a:ext>
            </a:extLst>
          </p:cNvPr>
          <p:cNvSpPr/>
          <p:nvPr userDrawn="1"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mall White Logo" descr="Small WU logo">
            <a:extLst>
              <a:ext uri="{FF2B5EF4-FFF2-40B4-BE49-F238E27FC236}">
                <a16:creationId xmlns:a16="http://schemas.microsoft.com/office/drawing/2014/main" id="{BB745866-5D15-0740-B214-A66C9372C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7" name="Picture 6" descr="Short tower 3">
            <a:extLst>
              <a:ext uri="{FF2B5EF4-FFF2-40B4-BE49-F238E27FC236}">
                <a16:creationId xmlns:a16="http://schemas.microsoft.com/office/drawing/2014/main" id="{2FE5A0E6-BE5B-FA44-A0E7-1B3D28BFA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-1142" b="69559"/>
          <a:stretch/>
        </p:blipFill>
        <p:spPr>
          <a:xfrm>
            <a:off x="11082732" y="5363376"/>
            <a:ext cx="548323" cy="14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3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BC6C-52E1-957F-2D89-EA32C18F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7766-5A04-03B8-21C7-A75D1548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94707-DA57-A562-64F0-C7231B70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5340-9996-B6CE-4862-57AB8A0C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B36B-98E8-7C24-720B-C1C01C2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7913-53CE-13FA-D1C7-1E9679C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7C38-185D-54CA-8977-DE1070CF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1FB8-2E3C-68FF-2E20-805E3622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588E-73C3-1756-6E4C-8C9028AE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0D8C-3E02-C176-72AF-A7A6823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72FF-40BE-31B4-FADA-552AC6E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9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2B7-3E5A-320A-05F8-EBC7E831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C01D-4B51-8308-8E62-AC40AF0A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D8DA9-DA04-C7C7-C09C-5B05F08A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D245-79F4-60DF-D06D-2F1B504F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0C856-6411-2E31-C411-3EBC6491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8E91-8C0A-E251-93E7-DE7FD36D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9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3D1-80CC-E24C-958D-0682491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AFB-5120-EDAB-4F6D-6AB86CA8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5AAE-59D1-4C1A-E883-C935878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0693-8F55-1979-D6E6-646E30AB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8A95-7F23-FD5A-4C6A-CB6BAD6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2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DACBB-E331-C796-4491-A9481F5E4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E35-9B8C-4DAA-A735-86BBF74C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F6CE-7599-F176-2E29-273D01FC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37DA-4C58-32EE-130C-BEA5FE0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4608-9256-DC1C-75F8-BC55DFB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042E-54B4-54F3-0E27-1580A1CD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FFB4-2390-72E4-EA40-D28EE958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F7F0-2A08-A6AB-C070-2BB10394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627D-2BB8-9898-A742-BA7B9BDE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C000-5B49-1473-DF60-CF0DFDD7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4750-C429-36D8-2C2F-122110E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9882-9F51-C052-8944-3658294C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F8EDA-199D-1DE2-C91E-212A9069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497DD-35ED-0A79-733E-13C791C1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F2218-5C4B-FC83-986A-783F770A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E1389-1F25-01FD-22C0-CA632C75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3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59C4-AAB6-6931-4715-58D34DF8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2E09-A8BF-DB3F-5624-9C0F9320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5647-CD01-6BD6-2A08-67C89C9A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D45FF-EA75-72FE-B12E-31711879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C2BC6-713E-EFA2-E68C-0FB35D4C5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48A0C-F0BB-FC20-EB4B-BA1611BF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2FF5F-3827-32FA-A970-A81E68F4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A6DD4-BA94-3F5F-BA33-72C9FC38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C8AE-F3DD-548C-9637-78CBD819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1BDEB-9165-D05A-4A8D-2D3F3EEC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D1950-33EC-4A3B-6659-C405D926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29AF2-A355-2A80-6650-7545E1C2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6AD03-743C-E608-0782-768AE88A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036DB-E927-D85B-3296-B605A6D3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B2A7-F153-0A6B-BDBC-0FD25190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7913-53CE-13FA-D1C7-1E9679C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7C38-185D-54CA-8977-DE1070CF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1FB8-2E3C-68FF-2E20-805E3622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588E-73C3-1756-6E4C-8C9028AE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0D8C-3E02-C176-72AF-A7A6823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72FF-40BE-31B4-FADA-552AC6E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2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2B7-3E5A-320A-05F8-EBC7E831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C01D-4B51-8308-8E62-AC40AF0A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D8DA9-DA04-C7C7-C09C-5B05F08A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D245-79F4-60DF-D06D-2F1B504F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0C856-6411-2E31-C411-3EBC6491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8E91-8C0A-E251-93E7-DE7FD36D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0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rs.org/projects/completed-projects/2018/conceptual-framewor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rs.org/issued-standards/list-of-standards/ifrs-13-fair-value-measurement/#abou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l Background" descr="Teal Background">
            <a:extLst>
              <a:ext uri="{FF2B5EF4-FFF2-40B4-BE49-F238E27FC236}">
                <a16:creationId xmlns:a16="http://schemas.microsoft.com/office/drawing/2014/main" id="{C30CE2D5-3261-A960-C26C-3314BEEC6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B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in Header">
            <a:extLst>
              <a:ext uri="{FF2B5EF4-FFF2-40B4-BE49-F238E27FC236}">
                <a16:creationId xmlns:a16="http://schemas.microsoft.com/office/drawing/2014/main" id="{E901B3A1-1276-9FF2-9A2B-048D986A828E}"/>
              </a:ext>
            </a:extLst>
          </p:cNvPr>
          <p:cNvSpPr txBox="1"/>
          <p:nvPr/>
        </p:nvSpPr>
        <p:spPr>
          <a:xfrm>
            <a:off x="1715589" y="649480"/>
            <a:ext cx="62614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BUS7C2 </a:t>
            </a:r>
          </a:p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Finance and </a:t>
            </a:r>
          </a:p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Accounting for</a:t>
            </a:r>
          </a:p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Business</a:t>
            </a:r>
            <a:b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</a:br>
            <a:endParaRPr lang="en-US" sz="5400" kern="2000" dirty="0">
              <a:solidFill>
                <a:srgbClr val="141F34"/>
              </a:solidFill>
              <a:latin typeface="Clash Display Medium" pitchFamily="2" charset="0"/>
            </a:endParaRPr>
          </a:p>
        </p:txBody>
      </p:sp>
      <p:sp>
        <p:nvSpPr>
          <p:cNvPr id="9" name="Subheader">
            <a:extLst>
              <a:ext uri="{FF2B5EF4-FFF2-40B4-BE49-F238E27FC236}">
                <a16:creationId xmlns:a16="http://schemas.microsoft.com/office/drawing/2014/main" id="{075DC114-7C7E-AD6B-2947-9160C3AF7658}"/>
              </a:ext>
            </a:extLst>
          </p:cNvPr>
          <p:cNvSpPr txBox="1">
            <a:spLocks/>
          </p:cNvSpPr>
          <p:nvPr/>
        </p:nvSpPr>
        <p:spPr>
          <a:xfrm>
            <a:off x="1715588" y="3607284"/>
            <a:ext cx="569031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2000" cap="none" spc="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Tutorial 2 </a:t>
            </a:r>
            <a:r>
              <a:rPr kumimoji="0" lang="en-US" sz="2800" b="0" i="0" u="none" strike="noStrike" kern="2000" cap="none" spc="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kumimoji="0" lang="en-US" sz="2800" b="0" i="1" u="none" strike="noStrike" kern="2000" cap="none" spc="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Practice Questions &amp;   		           Solutions : 3 &amp; 4</a:t>
            </a:r>
          </a:p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2000" cap="none" spc="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 Medium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11" name="Picture 10" descr="Orange asbract">
            <a:extLst>
              <a:ext uri="{FF2B5EF4-FFF2-40B4-BE49-F238E27FC236}">
                <a16:creationId xmlns:a16="http://schemas.microsoft.com/office/drawing/2014/main" id="{06B4EA1F-89B8-674E-9B9F-CE90A8D5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6" r="12326"/>
          <a:stretch/>
        </p:blipFill>
        <p:spPr>
          <a:xfrm>
            <a:off x="8774269" y="0"/>
            <a:ext cx="3417732" cy="4720990"/>
          </a:xfrm>
          <a:prstGeom prst="rect">
            <a:avLst/>
          </a:prstGeom>
        </p:spPr>
      </p:pic>
      <p:pic>
        <p:nvPicPr>
          <p:cNvPr id="12" name="Picture 11" descr="Orange tall tower">
            <a:extLst>
              <a:ext uri="{FF2B5EF4-FFF2-40B4-BE49-F238E27FC236}">
                <a16:creationId xmlns:a16="http://schemas.microsoft.com/office/drawing/2014/main" id="{2ADC2D9A-2048-354E-A399-F1AE3981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605" y="649480"/>
            <a:ext cx="676364" cy="6208520"/>
          </a:xfrm>
          <a:prstGeom prst="rect">
            <a:avLst/>
          </a:prstGeom>
        </p:spPr>
      </p:pic>
      <p:pic>
        <p:nvPicPr>
          <p:cNvPr id="6" name="Navy Shape Logo" descr="Navy building shape holder">
            <a:extLst>
              <a:ext uri="{FF2B5EF4-FFF2-40B4-BE49-F238E27FC236}">
                <a16:creationId xmlns:a16="http://schemas.microsoft.com/office/drawing/2014/main" id="{D51EDC99-FB8F-E28A-2A3E-6ABFE866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6" y="2352638"/>
            <a:ext cx="5835804" cy="4505361"/>
          </a:xfrm>
          <a:prstGeom prst="rect">
            <a:avLst/>
          </a:prstGeom>
        </p:spPr>
      </p:pic>
      <p:pic>
        <p:nvPicPr>
          <p:cNvPr id="2" name="White Large Logo" descr="White Wrexham University logo">
            <a:extLst>
              <a:ext uri="{FF2B5EF4-FFF2-40B4-BE49-F238E27FC236}">
                <a16:creationId xmlns:a16="http://schemas.microsoft.com/office/drawing/2014/main" id="{7BBD8E66-F319-5E22-5289-BE85DF18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 startAt="5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among the following entries can be used to record transfer of laptop worth £1,000 from owner’s home to the business?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Debit Office equipment £1,000, credit capital £1,000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Debit purchases £1,000, credit capital £1,000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Debit capital £1,000, credit office equipment £1,000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Debit Office equipment £1,000, credit cash £1,000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925032" y="4760169"/>
            <a:ext cx="9707526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UcParenR"/>
            </a:pPr>
            <a:r>
              <a:rPr lang="en-GB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Debit Office Equipment £1,000; Credit capital £1,000</a:t>
            </a:r>
          </a:p>
        </p:txBody>
      </p:sp>
    </p:spTree>
    <p:extLst>
      <p:ext uri="{BB962C8B-B14F-4D97-AF65-F5344CB8AC3E}">
        <p14:creationId xmlns:p14="http://schemas.microsoft.com/office/powerpoint/2010/main" val="42287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Company’s trade receivables account on 31st March 2017 is given below:</a:t>
            </a:r>
          </a:p>
          <a:p>
            <a:pPr marL="457200">
              <a:lnSpc>
                <a:spcPct val="15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GB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TRADE RECEIVABLES ACCOUNT </a:t>
            </a:r>
          </a:p>
          <a:p>
            <a:pPr marL="1828800" indent="457200">
              <a:lnSpc>
                <a:spcPct val="15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GB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£ 				 £</a:t>
            </a:r>
          </a:p>
          <a:p>
            <a:pPr marL="457200">
              <a:lnSpc>
                <a:spcPct val="15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GB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Balance b/d		12,000</a:t>
            </a: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Bank			15,000</a:t>
            </a:r>
          </a:p>
          <a:p>
            <a:pPr marL="457200">
              <a:lnSpc>
                <a:spcPct val="15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Sales 			28,000	Discount			   2,000</a:t>
            </a:r>
          </a:p>
          <a:p>
            <a:pPr marL="2286000" indent="457200">
              <a:lnSpc>
                <a:spcPct val="15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GB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Balance c/d		        ?</a:t>
            </a:r>
          </a:p>
          <a:p>
            <a:pPr marL="457200">
              <a:lnSpc>
                <a:spcPct val="15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of the following balance will appear in the trial balance on 1st April 2017?</a:t>
            </a:r>
          </a:p>
          <a:p>
            <a:pPr marL="457200">
              <a:lnSpc>
                <a:spcPct val="15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£23,000 DR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£40,000 DR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£23,000 CR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£17,000 CR</a:t>
            </a:r>
          </a:p>
          <a:p>
            <a:endParaRPr lang="en-US" sz="16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925032" y="4760169"/>
            <a:ext cx="9707526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UcParenR"/>
            </a:pPr>
            <a:r>
              <a:rPr lang="en-GB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£23,000 DR</a:t>
            </a:r>
          </a:p>
        </p:txBody>
      </p:sp>
    </p:spTree>
    <p:extLst>
      <p:ext uri="{BB962C8B-B14F-4D97-AF65-F5344CB8AC3E}">
        <p14:creationId xmlns:p14="http://schemas.microsoft.com/office/powerpoint/2010/main" val="200689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of the following statements are TRUE of limited liability companies?</a:t>
            </a:r>
          </a:p>
          <a:p>
            <a:pPr marL="457200">
              <a:lnSpc>
                <a:spcPct val="150000"/>
              </a:lnSpc>
            </a:pPr>
            <a:endParaRPr lang="en-GB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 The shareholders of a limited liability company are exposed to debt and liabilities limited to the amount paid for their shares unless they have given personal guarantees.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 Financial statements must be produced on a periodic basis.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 A company continues to exist regardless of the identity of its owners.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and 2 only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and 3 only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and 3 only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 2 and 3</a:t>
            </a: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3104706" y="5302430"/>
            <a:ext cx="9707526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D) 1, 2 and 3</a:t>
            </a:r>
            <a:endParaRPr lang="en-GB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3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one of the following statements is NOT true about non-current assets?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 specifically purchased for resale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Goods that last for period less than 1 year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in production/distribution of goods</a:t>
            </a:r>
          </a:p>
          <a:p>
            <a:pPr marL="914400" lvl="1" indent="-4572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 amount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283535" y="4483723"/>
            <a:ext cx="9707526" cy="141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B) Goods that last for period less than 1 year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GB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among the following entries can be used to record purchases of office stationery for cash of £250?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Debit purchases £250, credit payables £250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Debit purchases £250, credit cash £250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Debit cash £250, credit stationery £250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Debit Stationery £250, credit cash £250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283535" y="4483723"/>
            <a:ext cx="9707526" cy="141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D) Debit Stationery £250, Credit Cash £250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GB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29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5365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10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will be the operating expenses to be shown in statement of profit or loss account if operating expenses paid was £2,200, prepaid operating expenses at the beginning of the year was £300 and prepaid operating expenses at the end of the year was £400?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£2,300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£2,900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£1,500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£2,100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584789" y="352271"/>
            <a:ext cx="11185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GB" sz="24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GB" sz="24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£2,100</a:t>
            </a:r>
          </a:p>
          <a:p>
            <a:pPr marL="228600" indent="-228600">
              <a:buFont typeface="+mj-lt"/>
              <a:buAutoNum type="arabicPeriod" startAt="4"/>
            </a:pPr>
            <a:endParaRPr lang="en-US" sz="2400" dirty="0">
              <a:solidFill>
                <a:srgbClr val="141F34"/>
              </a:solidFill>
              <a:latin typeface="Arial" panose="020B0604020202020204" pitchFamily="34" charset="0"/>
              <a:ea typeface="Inter V Light" panose="02000503000000020004" pitchFamily="2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141F34"/>
              </a:solidFill>
              <a:latin typeface="Arial" panose="020B0604020202020204" pitchFamily="34" charset="0"/>
              <a:ea typeface="Inter V Light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2BD0F-F239-6225-882E-0D0744F057E8}"/>
              </a:ext>
            </a:extLst>
          </p:cNvPr>
          <p:cNvSpPr txBox="1"/>
          <p:nvPr/>
        </p:nvSpPr>
        <p:spPr>
          <a:xfrm>
            <a:off x="-63797" y="1839433"/>
            <a:ext cx="1183403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>
                <a:latin typeface="Arial" panose="020B0604020202020204" pitchFamily="34" charset="0"/>
                <a:cs typeface="Arial" panose="020B0604020202020204" pitchFamily="34" charset="0"/>
              </a:rPr>
              <a:t>Expense for the Year (shown in SPL)</a:t>
            </a:r>
          </a:p>
          <a:p>
            <a:pPr algn="ctr"/>
            <a:r>
              <a:rPr lang="en-GB" sz="2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  <a:p>
            <a:pPr algn="ctr"/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Actual cash/bank payment</a:t>
            </a:r>
          </a:p>
          <a:p>
            <a:pPr algn="ctr"/>
            <a:r>
              <a:rPr lang="en-GB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Prepaid operating expense at the start of the year </a:t>
            </a:r>
            <a:r>
              <a:rPr lang="en-GB" sz="1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(expense for current year paid last year)</a:t>
            </a:r>
          </a:p>
          <a:p>
            <a:pPr algn="ctr"/>
            <a:r>
              <a:rPr lang="en-GB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Prepaid operating expense at the end of the year </a:t>
            </a:r>
            <a:r>
              <a:rPr lang="en-GB" sz="1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(expense for next year paid in current year)</a:t>
            </a:r>
          </a:p>
          <a:p>
            <a:pPr algn="ctr"/>
            <a:endParaRPr lang="en-GB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744469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4B7D1D-4F8C-4242-8AB7-EB8FFCB262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95738" y="-1033463"/>
            <a:ext cx="8196262" cy="1033463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General Slide Option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CD2A-FEF3-1F38-D057-1042EF95EE7B}"/>
              </a:ext>
            </a:extLst>
          </p:cNvPr>
          <p:cNvSpPr txBox="1"/>
          <p:nvPr/>
        </p:nvSpPr>
        <p:spPr>
          <a:xfrm>
            <a:off x="496389" y="472240"/>
            <a:ext cx="62614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chemeClr val="bg1"/>
                </a:solidFill>
                <a:latin typeface="Clash Display Medium" pitchFamily="2" charset="0"/>
              </a:rPr>
              <a:t>Practice Questions 4 Solutions</a:t>
            </a:r>
          </a:p>
        </p:txBody>
      </p:sp>
    </p:spTree>
    <p:extLst>
      <p:ext uri="{BB962C8B-B14F-4D97-AF65-F5344CB8AC3E}">
        <p14:creationId xmlns:p14="http://schemas.microsoft.com/office/powerpoint/2010/main" val="2235434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TWO of the following are advantages of trading as a partnership?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Additional capital can be raised because more people are investing in the business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A partnership has a separate legal identity from the individual partners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Partners have limited liability and are not personally liable for the debts of the partnership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 A partnership is not required to make its financial accounts publicly available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and 2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and 4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and 4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and 3</a:t>
            </a: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3062176" y="5185472"/>
            <a:ext cx="6241312" cy="141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B) 1 and 4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GB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59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5365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Petty cash is controlled under an imprest system. The imprest amount is £100. During a period, payments totalling £53 have been made. How much needs to be reimbursed at the end of the period to restore petty cash to the imprest account?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£100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£53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£47</a:t>
            </a:r>
          </a:p>
          <a:p>
            <a:pPr marL="914400" lvl="1" indent="-4572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£50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4B7D1D-4F8C-4242-8AB7-EB8FFCB262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95738" y="-1033463"/>
            <a:ext cx="8196262" cy="1033463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General Slide Option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CD2A-FEF3-1F38-D057-1042EF95EE7B}"/>
              </a:ext>
            </a:extLst>
          </p:cNvPr>
          <p:cNvSpPr txBox="1"/>
          <p:nvPr/>
        </p:nvSpPr>
        <p:spPr>
          <a:xfrm>
            <a:off x="496389" y="472240"/>
            <a:ext cx="62614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chemeClr val="bg1"/>
                </a:solidFill>
                <a:latin typeface="Clash Display Medium" pitchFamily="2" charset="0"/>
              </a:rPr>
              <a:t>Practice Questions 3 Solutions</a:t>
            </a:r>
          </a:p>
        </p:txBody>
      </p:sp>
    </p:spTree>
    <p:extLst>
      <p:ext uri="{BB962C8B-B14F-4D97-AF65-F5344CB8AC3E}">
        <p14:creationId xmlns:p14="http://schemas.microsoft.com/office/powerpoint/2010/main" val="1121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288311-CA58-9416-5B8D-633710FDE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186741"/>
              </p:ext>
            </p:extLst>
          </p:nvPr>
        </p:nvGraphicFramePr>
        <p:xfrm>
          <a:off x="1285800" y="1541721"/>
          <a:ext cx="8581213" cy="3689495"/>
        </p:xfrm>
        <a:graphic>
          <a:graphicData uri="http://schemas.openxmlformats.org/drawingml/2006/table">
            <a:tbl>
              <a:tblPr/>
              <a:tblGrid>
                <a:gridCol w="6607833">
                  <a:extLst>
                    <a:ext uri="{9D8B030D-6E8A-4147-A177-3AD203B41FA5}">
                      <a16:colId xmlns:a16="http://schemas.microsoft.com/office/drawing/2014/main" val="3253115290"/>
                    </a:ext>
                  </a:extLst>
                </a:gridCol>
                <a:gridCol w="1973380">
                  <a:extLst>
                    <a:ext uri="{9D8B030D-6E8A-4147-A177-3AD203B41FA5}">
                      <a16:colId xmlns:a16="http://schemas.microsoft.com/office/drawing/2014/main" val="4016469172"/>
                    </a:ext>
                  </a:extLst>
                </a:gridCol>
              </a:tblGrid>
              <a:tr h="672671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£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145832"/>
                  </a:ext>
                </a:extLst>
              </a:tr>
              <a:tr h="754206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Imprest / Petty Cash  Amount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371447"/>
                  </a:ext>
                </a:extLst>
              </a:tr>
              <a:tr h="75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 Spent In Current Period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40976"/>
                  </a:ext>
                </a:extLst>
              </a:tr>
              <a:tr h="754206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Imprest/Petty Cash  Balance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780280"/>
                  </a:ext>
                </a:extLst>
              </a:tr>
              <a:tr h="75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 needed to replenish Imprest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9047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66244D-49BD-05B2-21EC-0DF817039CDC}"/>
              </a:ext>
            </a:extLst>
          </p:cNvPr>
          <p:cNvSpPr txBox="1"/>
          <p:nvPr/>
        </p:nvSpPr>
        <p:spPr>
          <a:xfrm>
            <a:off x="956931" y="795787"/>
            <a:ext cx="103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B) £53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0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393403" y="118354"/>
            <a:ext cx="11185452" cy="63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petty cash imprest is restored to £200 at the end of each month. The following amounts are paid out of petty cash during last month. 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Stationery                                          £28.20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Travelling costs                                £51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Office refreshments                         £25.80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Sundry payables                              £48.00 plus sales tax at 17.5%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amount required to restore the imprest to £200?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£161.4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£153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£38.6</a:t>
            </a:r>
          </a:p>
          <a:p>
            <a:pPr marL="914400" lvl="1" indent="-4572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£47</a:t>
            </a: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9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66244D-49BD-05B2-21EC-0DF817039CDC}"/>
              </a:ext>
            </a:extLst>
          </p:cNvPr>
          <p:cNvSpPr txBox="1"/>
          <p:nvPr/>
        </p:nvSpPr>
        <p:spPr>
          <a:xfrm>
            <a:off x="956930" y="413008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A) £161.40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7AE95C-75A7-3324-E866-67A62271C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4388"/>
              </p:ext>
            </p:extLst>
          </p:nvPr>
        </p:nvGraphicFramePr>
        <p:xfrm>
          <a:off x="347034" y="616241"/>
          <a:ext cx="11306250" cy="4731940"/>
        </p:xfrm>
        <a:graphic>
          <a:graphicData uri="http://schemas.openxmlformats.org/drawingml/2006/table">
            <a:tbl>
              <a:tblPr/>
              <a:tblGrid>
                <a:gridCol w="7471215">
                  <a:extLst>
                    <a:ext uri="{9D8B030D-6E8A-4147-A177-3AD203B41FA5}">
                      <a16:colId xmlns:a16="http://schemas.microsoft.com/office/drawing/2014/main" val="1212544436"/>
                    </a:ext>
                  </a:extLst>
                </a:gridCol>
                <a:gridCol w="1874906">
                  <a:extLst>
                    <a:ext uri="{9D8B030D-6E8A-4147-A177-3AD203B41FA5}">
                      <a16:colId xmlns:a16="http://schemas.microsoft.com/office/drawing/2014/main" val="755467976"/>
                    </a:ext>
                  </a:extLst>
                </a:gridCol>
                <a:gridCol w="1960129">
                  <a:extLst>
                    <a:ext uri="{9D8B030D-6E8A-4147-A177-3AD203B41FA5}">
                      <a16:colId xmlns:a16="http://schemas.microsoft.com/office/drawing/2014/main" val="2866980774"/>
                    </a:ext>
                  </a:extLst>
                </a:gridCol>
              </a:tblGrid>
              <a:tr h="473194">
                <a:tc>
                  <a:txBody>
                    <a:bodyPr/>
                    <a:lstStyle/>
                    <a:p>
                      <a:pPr algn="l" fontAlgn="b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£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£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035994"/>
                  </a:ext>
                </a:extLst>
              </a:tr>
              <a:tr h="47319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Imprest/Petty Cash  Amount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200.00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73954"/>
                  </a:ext>
                </a:extLst>
              </a:tr>
              <a:tr h="47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Amount Spent In Current Period :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889942"/>
                  </a:ext>
                </a:extLst>
              </a:tr>
              <a:tr h="47319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Stationery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       28.20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071010"/>
                  </a:ext>
                </a:extLst>
              </a:tr>
              <a:tr h="47319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Travelling cost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       51.00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6076"/>
                  </a:ext>
                </a:extLst>
              </a:tr>
              <a:tr h="47319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Office refreshments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       25.80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98431"/>
                  </a:ext>
                </a:extLst>
              </a:tr>
              <a:tr h="47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Sundry Payables [£48.00 + (17.5% x £48)]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       56.40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412493"/>
                  </a:ext>
                </a:extLst>
              </a:tr>
              <a:tr h="47319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      161.40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48375"/>
                  </a:ext>
                </a:extLst>
              </a:tr>
              <a:tr h="47319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Imprest/Petty Cash  Balance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38.60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50295"/>
                  </a:ext>
                </a:extLst>
              </a:tr>
              <a:tr h="47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Times New Roman" panose="02020603050405020304" pitchFamily="18" charset="0"/>
                        </a:rPr>
                        <a:t>Amount needed to replenish Imprest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Times New Roman" panose="02020603050405020304" pitchFamily="18" charset="0"/>
                        </a:rPr>
                        <a:t>      161.40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829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51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among the following formula can be used to compute the profit of a sole trader for the year?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Opening capital- drawings- capital introduced- closing capital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Opening capital + drawings- capital introduced- closing capital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Closing capital + drawings - capital introduced- opening capital</a:t>
            </a:r>
          </a:p>
          <a:p>
            <a:pPr marL="914400" lvl="1" indent="-4572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Closing capital- drawings- capital introduced+ opening capital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-152401" y="4675109"/>
            <a:ext cx="11908465" cy="141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C) Closing Capital + Drawings – Capital Introduced – Opening Capital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GB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3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393403" y="118354"/>
            <a:ext cx="11185452" cy="656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During the year ended 31 December 2019, Beta Traders had the following transactions on the receivables ledger.                                                      		   £</a:t>
            </a:r>
          </a:p>
          <a:p>
            <a:pPr marL="457200">
              <a:lnSpc>
                <a:spcPct val="15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Receivables at 1 January 2019                                	200,000</a:t>
            </a:r>
          </a:p>
          <a:p>
            <a:pPr marL="457200">
              <a:lnSpc>
                <a:spcPct val="15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Receivables at 31 December 2019                     	 214,500</a:t>
            </a:r>
          </a:p>
          <a:p>
            <a:pPr marL="457200">
              <a:lnSpc>
                <a:spcPct val="15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Goods returned                                                         	25,500</a:t>
            </a:r>
          </a:p>
          <a:p>
            <a:pPr marL="457200">
              <a:lnSpc>
                <a:spcPct val="15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Amounts paid into the bank from receivables     	450,000</a:t>
            </a:r>
          </a:p>
          <a:p>
            <a:pPr marL="457200">
              <a:lnSpc>
                <a:spcPct val="15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Discount received                                                    	150,000</a:t>
            </a:r>
          </a:p>
          <a:p>
            <a:pPr marL="457200">
              <a:lnSpc>
                <a:spcPct val="15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Discounts allowed                                                      	10,000</a:t>
            </a:r>
          </a:p>
          <a:p>
            <a:pPr marL="457200">
              <a:lnSpc>
                <a:spcPct val="15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were the sales for the year?</a:t>
            </a:r>
          </a:p>
          <a:p>
            <a:pPr marL="457200">
              <a:lnSpc>
                <a:spcPct val="15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£500,000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£360,000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£350,000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£485,500</a:t>
            </a:r>
          </a:p>
          <a:p>
            <a:endParaRPr lang="en-US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5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ADA41E-030F-BD56-C25E-BB878E188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313902"/>
              </p:ext>
            </p:extLst>
          </p:nvPr>
        </p:nvGraphicFramePr>
        <p:xfrm>
          <a:off x="389861" y="1021253"/>
          <a:ext cx="11412278" cy="4645896"/>
        </p:xfrm>
        <a:graphic>
          <a:graphicData uri="http://schemas.openxmlformats.org/drawingml/2006/table">
            <a:tbl>
              <a:tblPr/>
              <a:tblGrid>
                <a:gridCol w="4082841">
                  <a:extLst>
                    <a:ext uri="{9D8B030D-6E8A-4147-A177-3AD203B41FA5}">
                      <a16:colId xmlns:a16="http://schemas.microsoft.com/office/drawing/2014/main" val="2397405651"/>
                    </a:ext>
                  </a:extLst>
                </a:gridCol>
                <a:gridCol w="1623298">
                  <a:extLst>
                    <a:ext uri="{9D8B030D-6E8A-4147-A177-3AD203B41FA5}">
                      <a16:colId xmlns:a16="http://schemas.microsoft.com/office/drawing/2014/main" val="4290009740"/>
                    </a:ext>
                  </a:extLst>
                </a:gridCol>
                <a:gridCol w="4304200">
                  <a:extLst>
                    <a:ext uri="{9D8B030D-6E8A-4147-A177-3AD203B41FA5}">
                      <a16:colId xmlns:a16="http://schemas.microsoft.com/office/drawing/2014/main" val="1182415092"/>
                    </a:ext>
                  </a:extLst>
                </a:gridCol>
                <a:gridCol w="1401939">
                  <a:extLst>
                    <a:ext uri="{9D8B030D-6E8A-4147-A177-3AD203B41FA5}">
                      <a16:colId xmlns:a16="http://schemas.microsoft.com/office/drawing/2014/main" val="1735958450"/>
                    </a:ext>
                  </a:extLst>
                </a:gridCol>
              </a:tblGrid>
              <a:tr h="49923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Receivables Ledger Account           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935932"/>
                  </a:ext>
                </a:extLst>
              </a:tr>
              <a:tr h="417723"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£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£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51003"/>
                  </a:ext>
                </a:extLst>
              </a:tr>
              <a:tr h="82525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Receivables at 1 January 2019                               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200,000.00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Goods returned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25,500.00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225650"/>
                  </a:ext>
                </a:extLst>
              </a:tr>
              <a:tr h="82525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Sales (Balancing figure)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      500,000.00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Amounts paid into the bank from receivables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450,000.00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098122"/>
                  </a:ext>
                </a:extLst>
              </a:tr>
              <a:tr h="825258"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Discounts allowed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10,000.00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645940"/>
                  </a:ext>
                </a:extLst>
              </a:tr>
              <a:tr h="417723"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Receivables at 31 December 2019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214,500.00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490678"/>
                  </a:ext>
                </a:extLst>
              </a:tr>
              <a:tr h="417723"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700,000.00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700,000.00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467100"/>
                  </a:ext>
                </a:extLst>
              </a:tr>
              <a:tr h="417723"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3521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C78752-9493-6E76-DCE8-FCE69FC7BC53}"/>
              </a:ext>
            </a:extLst>
          </p:cNvPr>
          <p:cNvSpPr txBox="1"/>
          <p:nvPr/>
        </p:nvSpPr>
        <p:spPr>
          <a:xfrm>
            <a:off x="308344" y="190256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A) £500.00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393403" y="469215"/>
            <a:ext cx="11185452" cy="591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ABC Ltd. purchased a building on 1st January 2020 for £40,000 and decided to depreciate the asset at 10% using reducing balance method. What should be the value of building to be shown in the statement of financial position for the year ended 31st December 2021?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£31,000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£32,000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£32,400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£36,000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D671C0-ED6B-8922-F442-3EAAA23D3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543639"/>
              </p:ext>
            </p:extLst>
          </p:nvPr>
        </p:nvGraphicFramePr>
        <p:xfrm>
          <a:off x="308344" y="874879"/>
          <a:ext cx="11575312" cy="4324443"/>
        </p:xfrm>
        <a:graphic>
          <a:graphicData uri="http://schemas.openxmlformats.org/drawingml/2006/table">
            <a:tbl>
              <a:tblPr/>
              <a:tblGrid>
                <a:gridCol w="1297378">
                  <a:extLst>
                    <a:ext uri="{9D8B030D-6E8A-4147-A177-3AD203B41FA5}">
                      <a16:colId xmlns:a16="http://schemas.microsoft.com/office/drawing/2014/main" val="3942793247"/>
                    </a:ext>
                  </a:extLst>
                </a:gridCol>
                <a:gridCol w="4212268">
                  <a:extLst>
                    <a:ext uri="{9D8B030D-6E8A-4147-A177-3AD203B41FA5}">
                      <a16:colId xmlns:a16="http://schemas.microsoft.com/office/drawing/2014/main" val="2630174074"/>
                    </a:ext>
                  </a:extLst>
                </a:gridCol>
                <a:gridCol w="1145737">
                  <a:extLst>
                    <a:ext uri="{9D8B030D-6E8A-4147-A177-3AD203B41FA5}">
                      <a16:colId xmlns:a16="http://schemas.microsoft.com/office/drawing/2014/main" val="3555849540"/>
                    </a:ext>
                  </a:extLst>
                </a:gridCol>
                <a:gridCol w="4919929">
                  <a:extLst>
                    <a:ext uri="{9D8B030D-6E8A-4147-A177-3AD203B41FA5}">
                      <a16:colId xmlns:a16="http://schemas.microsoft.com/office/drawing/2014/main" val="3349195000"/>
                    </a:ext>
                  </a:extLst>
                </a:gridCol>
              </a:tblGrid>
              <a:tr h="397538"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£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682148"/>
                  </a:ext>
                </a:extLst>
              </a:tr>
              <a:tr h="78538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01-Jan-20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Building Cost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  40,000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618804"/>
                  </a:ext>
                </a:extLst>
              </a:tr>
              <a:tr h="78538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31-Dec-20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Depreciation for Year 2020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    4,000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10% of the Cost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53320"/>
                  </a:ext>
                </a:extLst>
              </a:tr>
              <a:tr h="78538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31-Dec-20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Building : Balance @ 31 Dec 2020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  36,000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289209"/>
                  </a:ext>
                </a:extLst>
              </a:tr>
              <a:tr h="78538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31-Dec-21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Depreciation for Year 2021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    3,600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10% of the balance at 31 Dec 2020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201221"/>
                  </a:ext>
                </a:extLst>
              </a:tr>
              <a:tr h="78538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31-Dec-21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 Building : Balance @ 31 Dec 2021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imes New Roman" panose="02020603050405020304" pitchFamily="18" charset="0"/>
                        </a:rPr>
                        <a:t>  32,400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Value of Building (SFP) at 31 Dec 2021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1791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BAEFDA-2A17-899F-B9FA-9E5E064C6F80}"/>
              </a:ext>
            </a:extLst>
          </p:cNvPr>
          <p:cNvSpPr txBox="1"/>
          <p:nvPr/>
        </p:nvSpPr>
        <p:spPr>
          <a:xfrm>
            <a:off x="308344" y="190256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C) £32,400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28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of the following transactions is a revenue expenditure?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Expenditure to increase the capacity of the factory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Electricity charges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Purchase of a new machinery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Repayment of a bank loan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283535" y="4483723"/>
            <a:ext cx="9707526" cy="141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B) Electricity Charges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GB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1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542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of the following should appear as items in a company’s statement of changes in equity?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Profit for the financial year, 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Income from investments, 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Gain on revaluation of non-current assets, 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Dividends paid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1,3 and 4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and 4 only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and 3 only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1,2 and 3</a:t>
            </a: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591879" y="5084965"/>
            <a:ext cx="9707526" cy="141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A) 1, 3 and 4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GB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0611293" cy="4442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gross profit from the following information.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Opening stock- £5,000, Purchases-£25,000, Sales-£42,000, Closing stock- £6,000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£18,000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£6,000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£17,000</a:t>
            </a:r>
          </a:p>
          <a:p>
            <a:pPr marL="914400" lvl="1" indent="-4572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£11,000</a:t>
            </a:r>
          </a:p>
          <a:p>
            <a:endParaRPr lang="en-US" sz="1200" dirty="0">
              <a:solidFill>
                <a:srgbClr val="141F34"/>
              </a:solidFill>
              <a:latin typeface="Arial" panose="020B0604020202020204" pitchFamily="34" charset="0"/>
              <a:ea typeface="Inter V Light" panose="02000503000000020004" pitchFamily="2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rgbClr val="141F34"/>
              </a:solidFill>
              <a:latin typeface="Arial" panose="020B0604020202020204" pitchFamily="34" charset="0"/>
              <a:ea typeface="Inter V Light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0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542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of the following may appear as current liabilities in a company's statement of financial position?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 Revaluation reserve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 Loan due for repayment within 1 year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 Income tax payable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 Equity dividends payable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1,2 and 3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1,2 and 4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L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1,3 and 4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2,3 and 4</a:t>
            </a: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591879" y="5084965"/>
            <a:ext cx="9707526" cy="141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D) 2, 3 and 4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GB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7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542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10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among the following transactions will result in a contra entry in a triple column cash book?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Cheque received from a customer, 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2.Cheque received from the customer deposited into bank,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3.Withdraw money from the bank account for business purposes, 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4.Withdraw money from the bank account for personal purposes of the owner.</a:t>
            </a:r>
          </a:p>
          <a:p>
            <a:pPr marL="457200">
              <a:lnSpc>
                <a:spcPct val="15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and 4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and 4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and 3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UcParenR"/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and 3</a:t>
            </a: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591879" y="5084965"/>
            <a:ext cx="9707526" cy="141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D) 2 and 3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GB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6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Navy background">
            <a:extLst>
              <a:ext uri="{FF2B5EF4-FFF2-40B4-BE49-F238E27FC236}">
                <a16:creationId xmlns:a16="http://schemas.microsoft.com/office/drawing/2014/main" id="{B97B31F7-AAC1-E0E4-B277-2E8C8CCCDB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504AC-B11A-F9D1-73C7-0F29DE735EF1}"/>
              </a:ext>
            </a:extLst>
          </p:cNvPr>
          <p:cNvSpPr txBox="1"/>
          <p:nvPr/>
        </p:nvSpPr>
        <p:spPr>
          <a:xfrm>
            <a:off x="496389" y="2171357"/>
            <a:ext cx="626146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kern="2000" spc="-150" dirty="0">
                <a:solidFill>
                  <a:srgbClr val="4FB9A8"/>
                </a:solidFill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CD2A-FEF3-1F38-D057-1042EF95EE7B}"/>
              </a:ext>
            </a:extLst>
          </p:cNvPr>
          <p:cNvSpPr txBox="1"/>
          <p:nvPr/>
        </p:nvSpPr>
        <p:spPr>
          <a:xfrm>
            <a:off x="496389" y="472240"/>
            <a:ext cx="62614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chemeClr val="bg1"/>
                </a:solidFill>
                <a:latin typeface="Clash Display Medium" pitchFamily="2" charset="0"/>
              </a:rPr>
              <a:t>Thank you, very much!</a:t>
            </a:r>
          </a:p>
        </p:txBody>
      </p:sp>
      <p:pic>
        <p:nvPicPr>
          <p:cNvPr id="4" name="Picture 3" descr="White logo">
            <a:extLst>
              <a:ext uri="{FF2B5EF4-FFF2-40B4-BE49-F238E27FC236}">
                <a16:creationId xmlns:a16="http://schemas.microsoft.com/office/drawing/2014/main" id="{1BDE87CF-2929-847B-B5A6-732BD0DF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20" name="Picture 19" descr="Orange background shape">
            <a:extLst>
              <a:ext uri="{FF2B5EF4-FFF2-40B4-BE49-F238E27FC236}">
                <a16:creationId xmlns:a16="http://schemas.microsoft.com/office/drawing/2014/main" id="{3D9D99E2-337E-1897-B514-9B7D4C19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939" b="56382"/>
          <a:stretch/>
        </p:blipFill>
        <p:spPr>
          <a:xfrm>
            <a:off x="5437893" y="1990091"/>
            <a:ext cx="6754108" cy="4867910"/>
          </a:xfrm>
          <a:prstGeom prst="rect">
            <a:avLst/>
          </a:prstGeom>
        </p:spPr>
      </p:pic>
      <p:pic>
        <p:nvPicPr>
          <p:cNvPr id="24" name="Picture 23" descr="Group of students hanging around">
            <a:extLst>
              <a:ext uri="{FF2B5EF4-FFF2-40B4-BE49-F238E27FC236}">
                <a16:creationId xmlns:a16="http://schemas.microsoft.com/office/drawing/2014/main" id="{B884182A-88FE-0CF9-1C3D-FC440FAA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28" y="1124150"/>
            <a:ext cx="8578890" cy="57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510362" y="150252"/>
            <a:ext cx="106112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£18,000</a:t>
            </a:r>
          </a:p>
          <a:p>
            <a:endParaRPr lang="en-US" sz="2800" dirty="0">
              <a:solidFill>
                <a:srgbClr val="141F34"/>
              </a:solidFill>
              <a:latin typeface="Arial" panose="020B0604020202020204" pitchFamily="34" charset="0"/>
              <a:ea typeface="Inter V Light" panose="02000503000000020004" pitchFamily="2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141F34"/>
              </a:solidFill>
              <a:latin typeface="Arial" panose="020B0604020202020204" pitchFamily="34" charset="0"/>
              <a:ea typeface="Inter V Light" panose="0200050300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70C79F-A56B-BD67-F9F7-794984DD1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809628"/>
              </p:ext>
            </p:extLst>
          </p:nvPr>
        </p:nvGraphicFramePr>
        <p:xfrm>
          <a:off x="1287130" y="1020664"/>
          <a:ext cx="10047176" cy="4284985"/>
        </p:xfrm>
        <a:graphic>
          <a:graphicData uri="http://schemas.openxmlformats.org/drawingml/2006/table">
            <a:tbl>
              <a:tblPr/>
              <a:tblGrid>
                <a:gridCol w="5961728">
                  <a:extLst>
                    <a:ext uri="{9D8B030D-6E8A-4147-A177-3AD203B41FA5}">
                      <a16:colId xmlns:a16="http://schemas.microsoft.com/office/drawing/2014/main" val="1783666197"/>
                    </a:ext>
                  </a:extLst>
                </a:gridCol>
                <a:gridCol w="1997330">
                  <a:extLst>
                    <a:ext uri="{9D8B030D-6E8A-4147-A177-3AD203B41FA5}">
                      <a16:colId xmlns:a16="http://schemas.microsoft.com/office/drawing/2014/main" val="2024570510"/>
                    </a:ext>
                  </a:extLst>
                </a:gridCol>
                <a:gridCol w="2088118">
                  <a:extLst>
                    <a:ext uri="{9D8B030D-6E8A-4147-A177-3AD203B41FA5}">
                      <a16:colId xmlns:a16="http://schemas.microsoft.com/office/drawing/2014/main" val="1877939400"/>
                    </a:ext>
                  </a:extLst>
                </a:gridCol>
              </a:tblGrid>
              <a:tr h="390680">
                <a:tc>
                  <a:txBody>
                    <a:bodyPr/>
                    <a:lstStyle/>
                    <a:p>
                      <a:pPr algn="l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£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Arial" panose="020B0604020202020204" pitchFamily="34" charset="0"/>
                        </a:rPr>
                        <a:t> £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12023"/>
                  </a:ext>
                </a:extLst>
              </a:tr>
              <a:tr h="700725">
                <a:tc>
                  <a:txBody>
                    <a:bodyPr/>
                    <a:lstStyle/>
                    <a:p>
                      <a:pPr lvl="1" algn="l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Arial" panose="020B0604020202020204" pitchFamily="34" charset="0"/>
                        </a:rPr>
                        <a:t>      42,000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622906"/>
                  </a:ext>
                </a:extLst>
              </a:tr>
              <a:tr h="700725">
                <a:tc>
                  <a:txBody>
                    <a:bodyPr/>
                    <a:lstStyle/>
                    <a:p>
                      <a:pPr lvl="1"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Opening Stock/Inventory (+)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5,000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68961"/>
                  </a:ext>
                </a:extLst>
              </a:tr>
              <a:tr h="700725">
                <a:tc>
                  <a:txBody>
                    <a:bodyPr/>
                    <a:lstStyle/>
                    <a:p>
                      <a:pPr lvl="1"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Purchases (+)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25,000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6479"/>
                  </a:ext>
                </a:extLst>
              </a:tr>
              <a:tr h="390680">
                <a:tc>
                  <a:txBody>
                    <a:bodyPr/>
                    <a:lstStyle/>
                    <a:p>
                      <a:pPr lvl="1" algn="l" fontAlgn="b"/>
                      <a:r>
                        <a:rPr lang="en-GB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Closing Stock/Inventory (-)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       6,000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63374"/>
                  </a:ext>
                </a:extLst>
              </a:tr>
              <a:tr h="700725">
                <a:tc>
                  <a:txBody>
                    <a:bodyPr/>
                    <a:lstStyle/>
                    <a:p>
                      <a:pPr lvl="1" algn="l" fontAlgn="b"/>
                      <a:r>
                        <a:rPr lang="en-GB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Cost of Sales (-)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CAEDFB"/>
                          </a:highlight>
                          <a:latin typeface="Arial" panose="020B0604020202020204" pitchFamily="34" charset="0"/>
                        </a:rPr>
                        <a:t>      24,000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034132"/>
                  </a:ext>
                </a:extLst>
              </a:tr>
              <a:tr h="700725">
                <a:tc>
                  <a:txBody>
                    <a:bodyPr/>
                    <a:lstStyle/>
                    <a:p>
                      <a:pPr lvl="1" algn="l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Gross Profit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Arial" panose="020B0604020202020204" pitchFamily="34" charset="0"/>
                        </a:rPr>
                        <a:t>      18,000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984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2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GB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among the following is the definition of ‘Asset’ according to IASB Conceptual framework?</a:t>
            </a:r>
          </a:p>
          <a:p>
            <a:pPr marL="457200">
              <a:lnSpc>
                <a:spcPct val="150000"/>
              </a:lnSpc>
            </a:pPr>
            <a:r>
              <a:rPr lang="en-GB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Gross inflow of economic benefits arising from ordinary operating activities of an entity.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present obligation of the entity to transfer an economic resource as a result of past events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present economic resource legally owned by the entity as a result of past events</a:t>
            </a:r>
          </a:p>
          <a:p>
            <a:pPr marL="914400" lvl="1" indent="-4572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present economic resource controlled by the entity as a result of past events</a:t>
            </a:r>
          </a:p>
          <a:p>
            <a:endParaRPr lang="en-US" sz="22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81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-320225" y="121778"/>
            <a:ext cx="11356819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GB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d) A present economic resource controlled by the entity as a result of past events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6CF7DBC3-60C3-E439-66DF-B41AF2507811}"/>
              </a:ext>
            </a:extLst>
          </p:cNvPr>
          <p:cNvSpPr/>
          <p:nvPr/>
        </p:nvSpPr>
        <p:spPr>
          <a:xfrm>
            <a:off x="2443190" y="1275907"/>
            <a:ext cx="6594745" cy="3327990"/>
          </a:xfrm>
          <a:prstGeom prst="wedgeEllipse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1820E-2F80-930A-4766-1C15E4A39EAB}"/>
              </a:ext>
            </a:extLst>
          </p:cNvPr>
          <p:cNvSpPr txBox="1"/>
          <p:nvPr/>
        </p:nvSpPr>
        <p:spPr>
          <a:xfrm>
            <a:off x="2946203" y="2404488"/>
            <a:ext cx="60917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asset is a present economic resource </a:t>
            </a:r>
          </a:p>
          <a:p>
            <a:r>
              <a:rPr lang="en-US" sz="2800" b="1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controlled by the </a:t>
            </a:r>
            <a:r>
              <a:rPr lang="en-US" sz="3200" b="1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en-US" sz="2800" b="1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a result of </a:t>
            </a:r>
          </a:p>
          <a:p>
            <a:r>
              <a:rPr lang="en-US" sz="2800" b="1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past events</a:t>
            </a:r>
            <a:endParaRPr lang="en-GB" sz="28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C4945-09F0-C9ED-BD7A-4DEC57D46B28}"/>
              </a:ext>
            </a:extLst>
          </p:cNvPr>
          <p:cNvSpPr txBox="1"/>
          <p:nvPr/>
        </p:nvSpPr>
        <p:spPr>
          <a:xfrm>
            <a:off x="1509823" y="5086147"/>
            <a:ext cx="7675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Conceptual Framework for Financial Reporting (revised 2018)</a:t>
            </a:r>
          </a:p>
          <a:p>
            <a:r>
              <a:rPr lang="en-GB" i="1" dirty="0">
                <a:hlinkClick r:id="rId3"/>
              </a:rPr>
              <a:t>https://www.ifrs.org/projects/completed-projects/2018/conceptual-framework/</a:t>
            </a:r>
            <a:endParaRPr lang="en-GB" i="1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6793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5365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................................... is the price that would be received to sell an asset, or paid to transfer a liability, in an orderly transaction between market participants at the measurement date. 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Fair value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Fulfilment value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cost</a:t>
            </a:r>
          </a:p>
          <a:p>
            <a:pPr marL="914400" lvl="1" indent="-4572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Historical cost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0" y="203415"/>
            <a:ext cx="7389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Fair value</a:t>
            </a:r>
          </a:p>
          <a:p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8F8D3-90E3-8957-8FD3-5119FC9F8423}"/>
              </a:ext>
            </a:extLst>
          </p:cNvPr>
          <p:cNvSpPr txBox="1"/>
          <p:nvPr/>
        </p:nvSpPr>
        <p:spPr>
          <a:xfrm>
            <a:off x="1265275" y="921336"/>
            <a:ext cx="9835116" cy="2195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i="1" dirty="0">
                <a:solidFill>
                  <a:srgbClr val="57575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IFRS 13 defines fair value as the price that would be received to sell an asset or paid to transfer a liability in an orderly transaction between market participants at the measurement date (an exit price).</a:t>
            </a:r>
            <a:endParaRPr lang="en-GB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C9393-5E86-80BC-BD13-26E52B873C9D}"/>
              </a:ext>
            </a:extLst>
          </p:cNvPr>
          <p:cNvSpPr txBox="1"/>
          <p:nvPr/>
        </p:nvSpPr>
        <p:spPr>
          <a:xfrm>
            <a:off x="1669312" y="4057725"/>
            <a:ext cx="101434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1" dirty="0">
                <a:solidFill>
                  <a:srgbClr val="FFFFFF"/>
                </a:solidFill>
                <a:effectLst/>
                <a:highlight>
                  <a:srgbClr val="00FF00"/>
                </a:highlight>
                <a:latin typeface="Helvetica Neue"/>
              </a:rPr>
              <a:t>IFRS 13 Fair Value Measurement</a:t>
            </a:r>
          </a:p>
          <a:p>
            <a:pPr algn="l"/>
            <a:r>
              <a:rPr lang="en-US" sz="1600" b="1" i="1" dirty="0">
                <a:solidFill>
                  <a:srgbClr val="FFFFFF"/>
                </a:solidFill>
                <a:effectLst/>
                <a:latin typeface="Helvetica Neue"/>
                <a:hlinkClick r:id="rId3"/>
              </a:rPr>
              <a:t>https://www.ifrs.org/issued-standards/list-of-standards/ifrs-13-fair-value-measurement/#about</a:t>
            </a:r>
            <a:endParaRPr lang="en-US" sz="1600" b="1" i="1" dirty="0">
              <a:solidFill>
                <a:srgbClr val="FFFFFF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4472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1185452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one of the following journal entries is required to record goods taken from inventory by the owner of a business?</a:t>
            </a:r>
          </a:p>
          <a:p>
            <a:pPr marL="457200">
              <a:lnSpc>
                <a:spcPct val="150000"/>
              </a:lnSpc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Debit Drawings, Credit Purchases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Debit Sales, Credit Drawings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Debit Drawings, Credit Inventory</a:t>
            </a:r>
          </a:p>
          <a:p>
            <a:pPr marL="914400" lvl="1" indent="-4572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Debit Purchases, Credit Drawings</a:t>
            </a: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41F34"/>
              </a:solidFill>
              <a:latin typeface="Times New Roman" panose="02020603050405020304" pitchFamily="18" charset="0"/>
              <a:ea typeface="Inter V Light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7C2A4-458B-07ED-0511-52E040139D0A}"/>
              </a:ext>
            </a:extLst>
          </p:cNvPr>
          <p:cNvSpPr txBox="1"/>
          <p:nvPr/>
        </p:nvSpPr>
        <p:spPr>
          <a:xfrm>
            <a:off x="925032" y="4760169"/>
            <a:ext cx="7389628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+mj-lt"/>
              <a:buAutoNum type="alphaUcParenR"/>
            </a:pPr>
            <a:r>
              <a:rPr lang="en-GB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Debit Drawings, Credit Purchases</a:t>
            </a:r>
          </a:p>
        </p:txBody>
      </p:sp>
    </p:spTree>
    <p:extLst>
      <p:ext uri="{BB962C8B-B14F-4D97-AF65-F5344CB8AC3E}">
        <p14:creationId xmlns:p14="http://schemas.microsoft.com/office/powerpoint/2010/main" val="15616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1902</Words>
  <Application>Microsoft Office PowerPoint</Application>
  <PresentationFormat>Widescreen</PresentationFormat>
  <Paragraphs>341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Clash Display</vt:lpstr>
      <vt:lpstr>Helvetica Neue</vt:lpstr>
      <vt:lpstr>Clash Display Medium</vt:lpstr>
      <vt:lpstr>Arial</vt:lpstr>
      <vt:lpstr>Times New Roman</vt:lpstr>
      <vt:lpstr>Office Theme</vt:lpstr>
      <vt:lpstr>1_Office Theme</vt:lpstr>
      <vt:lpstr>PowerPoint Presentation</vt:lpstr>
      <vt:lpstr>General Slide 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Slide 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2431</dc:creator>
  <cp:lastModifiedBy>Eranda Abeysinghe</cp:lastModifiedBy>
  <cp:revision>119</cp:revision>
  <dcterms:created xsi:type="dcterms:W3CDTF">2023-04-21T12:16:35Z</dcterms:created>
  <dcterms:modified xsi:type="dcterms:W3CDTF">2025-01-16T15:38:26Z</dcterms:modified>
</cp:coreProperties>
</file>